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3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57" r:id="rId16"/>
    <p:sldId id="258" r:id="rId17"/>
    <p:sldId id="259" r:id="rId18"/>
    <p:sldId id="260" r:id="rId19"/>
    <p:sldId id="261" r:id="rId20"/>
    <p:sldId id="268" r:id="rId21"/>
    <p:sldId id="269" r:id="rId22"/>
    <p:sldId id="262" r:id="rId23"/>
    <p:sldId id="263" r:id="rId24"/>
    <p:sldId id="26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A02F"/>
    <a:srgbClr val="E5D46C"/>
    <a:srgbClr val="F1ED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4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73819-D7BC-4C8F-A404-A70DC7021D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23915-BC74-4C0D-8742-A0F26F30CF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13" y="1297695"/>
            <a:ext cx="6273818" cy="54656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60" y="5107798"/>
            <a:ext cx="2069393" cy="16555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4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72" y="4456795"/>
            <a:ext cx="1477507" cy="11820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4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30" y="5292510"/>
            <a:ext cx="1717184" cy="13737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4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468168" y="430635"/>
            <a:ext cx="5235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ECA02F"/>
                </a:solidFill>
                <a:latin typeface="Copperplate Gothic Bold" panose="020E0705020206020404" pitchFamily="34" charset="0"/>
                <a:ea typeface="等线 Light" panose="02010600030101010101" pitchFamily="2" charset="-122"/>
              </a:rPr>
              <a:t>Investment</a:t>
            </a:r>
            <a:endParaRPr lang="zh-CN" altLang="en-US" sz="6000" dirty="0">
              <a:solidFill>
                <a:srgbClr val="ECA02F"/>
              </a:solidFill>
              <a:latin typeface="Copperplate Gothic Bold" panose="020E0705020206020404" pitchFamily="34" charset="0"/>
              <a:ea typeface="等线 Light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8168" y="1534391"/>
            <a:ext cx="8730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粤商国际证券</a:t>
            </a:r>
            <a:r>
              <a:rPr lang="en-US" altLang="zh-CN" sz="4400" dirty="0" smtClean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4400" dirty="0" smtClean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  <a:endParaRPr lang="zh-CN" altLang="en-US" sz="4400" dirty="0">
              <a:solidFill>
                <a:srgbClr val="ECA0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6690" y="2528473"/>
            <a:ext cx="43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</a:t>
            </a:r>
            <a:r>
              <a:rPr lang="en-US" altLang="zh-CN" sz="28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港股</a:t>
            </a:r>
            <a:r>
              <a:rPr lang="en-US" altLang="zh-CN" sz="28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dirty="0">
                <a:solidFill>
                  <a:srgbClr val="ECA0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美股</a:t>
            </a:r>
            <a:endParaRPr lang="zh-CN" altLang="en-US" sz="2800" dirty="0">
              <a:solidFill>
                <a:srgbClr val="ECA0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6881" y="1258747"/>
            <a:ext cx="6412391" cy="4340501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92376" y="5691845"/>
            <a:ext cx="36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步骤十五：拍摄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开户申请人名下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银行卡正面并点击下一步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15235" y="5807297"/>
            <a:ext cx="385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步骤十六：点击签名栏跳转签名页面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300" y="1258747"/>
            <a:ext cx="6245835" cy="4340506"/>
            <a:chOff x="697300" y="1258747"/>
            <a:chExt cx="6245835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067741" y="3854410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8030476" y="2176041"/>
            <a:ext cx="1628444" cy="1006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97300" y="1258747"/>
            <a:ext cx="6245835" cy="4340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6881" y="1258747"/>
            <a:ext cx="6412391" cy="434050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815582" y="4591474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步骤十七：工整签名并点确认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72540" y="5518228"/>
            <a:ext cx="36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步骤十八：进行录音、录像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拍摄正面并朗读：“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本人承诺开户所提供资料、签名全部属实，均为本人操作。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6881" y="1258747"/>
            <a:ext cx="6412390" cy="4340501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775060" y="5800908"/>
            <a:ext cx="409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步骤十九：录音录像完成后点击绿色√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步骤二十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：开户完成后，账号及密码会于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个工作日发送至申请人邮箱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300" y="1258747"/>
            <a:ext cx="6245835" cy="4340505"/>
            <a:chOff x="697300" y="1258747"/>
            <a:chExt cx="6245835" cy="434050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005291" y="4687787"/>
              <a:ext cx="450963" cy="451372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75" y="231492"/>
            <a:ext cx="2201118" cy="543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337853" y="2457567"/>
            <a:ext cx="5497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 录 流 程</a:t>
            </a:r>
            <a:endParaRPr lang="zh-CN" altLang="en-US" sz="4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50088" y="1122743"/>
            <a:ext cx="3692324" cy="3692324"/>
          </a:xfrm>
          <a:prstGeom prst="ellipse">
            <a:avLst/>
          </a:prstGeom>
          <a:blipFill dpi="0" rotWithShape="1">
            <a:blip r:embed="rId2"/>
            <a:srcRect/>
            <a:stretch>
              <a:fillRect t="-2000" r="-20000"/>
            </a:stretch>
          </a:blipFill>
          <a:ln w="82550"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5523049" y="3308985"/>
            <a:ext cx="512758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9" y="3604671"/>
            <a:ext cx="1329724" cy="13297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82316" y="513035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13913" y="513035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qrcode_for_gh_28c6be906b92_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080" y="3604895"/>
            <a:ext cx="1359535" cy="13595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33" name="文本框 32"/>
          <p:cNvSpPr txBox="1"/>
          <p:nvPr/>
        </p:nvSpPr>
        <p:spPr>
          <a:xfrm>
            <a:off x="19923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步骤一：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点击立即登录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330824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步骤二：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选择登录方式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0" y="1156356"/>
            <a:ext cx="6193840" cy="43043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55" y="1070183"/>
            <a:ext cx="6317838" cy="43905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9" y="1259303"/>
            <a:ext cx="6244236" cy="4339394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步骤三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：登录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步骤四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：登录之后显示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63" y="1181915"/>
            <a:ext cx="6245824" cy="43404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645829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步骤五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：点击港股账户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步骤六：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直接填写我的证券账号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0" y="1258747"/>
            <a:ext cx="6245835" cy="4340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59" y="1258747"/>
            <a:ext cx="6245835" cy="43405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86754" y="2985961"/>
            <a:ext cx="574535" cy="4430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555807" y="3808921"/>
            <a:ext cx="574535" cy="2418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796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步骤七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：填写账号密码，点击确定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025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步骤八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：点击交易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0" y="1258747"/>
            <a:ext cx="6245835" cy="4340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64" y="1258747"/>
            <a:ext cx="6245825" cy="434049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123914" y="2912809"/>
            <a:ext cx="1393222" cy="2418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690604" y="4823905"/>
            <a:ext cx="334524" cy="2875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4569098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步骤九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：需要填写编码验证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22" y="1258747"/>
            <a:ext cx="6245835" cy="434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38298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下载粤商保安编码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33" name="文本框 32"/>
          <p:cNvSpPr txBox="1"/>
          <p:nvPr/>
        </p:nvSpPr>
        <p:spPr>
          <a:xfrm>
            <a:off x="2612519" y="5642393"/>
            <a:ext cx="200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安卓版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183841" y="5642393"/>
            <a:ext cx="1626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IOS</a:t>
            </a:r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22" y="2485218"/>
            <a:ext cx="2476500" cy="2476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38" y="2442598"/>
            <a:ext cx="2476500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75" y="231492"/>
            <a:ext cx="2201118" cy="543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950088" y="1122743"/>
            <a:ext cx="3692324" cy="3692324"/>
          </a:xfrm>
          <a:prstGeom prst="ellipse">
            <a:avLst/>
          </a:prstGeom>
          <a:blipFill dpi="0" rotWithShape="1">
            <a:blip r:embed="rId2"/>
            <a:srcRect/>
            <a:stretch>
              <a:fillRect t="-2000" r="-20000"/>
            </a:stretch>
          </a:blipFill>
          <a:ln w="82550"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5523049" y="3308985"/>
            <a:ext cx="512758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9" y="3604671"/>
            <a:ext cx="1329724" cy="13297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82316" y="513035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13913" y="513035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37853" y="2457567"/>
            <a:ext cx="5497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 户流 程</a:t>
            </a:r>
            <a:endParaRPr lang="zh-CN" altLang="en-US" sz="4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qrcode_for_gh_28c6be906b92_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125" y="3604895"/>
            <a:ext cx="1359535" cy="13595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1441145" y="5966050"/>
            <a:ext cx="441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：填写账户、密码和身份证后三位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6" y="1359331"/>
            <a:ext cx="6245828" cy="434050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175515" y="5966050"/>
            <a:ext cx="524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步骤十一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：填写发送到邮箱</a:t>
            </a:r>
            <a:r>
              <a:rPr lang="zh-CN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（开户时填写的）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的验证码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36" y="1359327"/>
            <a:ext cx="6245835" cy="434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1329640" y="5774740"/>
            <a:ext cx="414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步骤十二：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点击确定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1213384"/>
            <a:ext cx="6245831" cy="434050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23623" y="5732499"/>
            <a:ext cx="480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步骤十三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：点击编码列表，把显示的一次性验证码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秒之内复制到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交易页面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74" y="1171143"/>
            <a:ext cx="6245835" cy="434050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867882" y="3461449"/>
            <a:ext cx="1045750" cy="177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399285" y="4677601"/>
            <a:ext cx="390811" cy="3241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4144019" y="5843873"/>
            <a:ext cx="367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步骤十四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：登录成功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46" y="1295323"/>
            <a:ext cx="6277297" cy="4340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075" y="231492"/>
            <a:ext cx="2201118" cy="54367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337857" y="1688814"/>
            <a:ext cx="5497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8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50088" y="1122743"/>
            <a:ext cx="3692324" cy="3692324"/>
          </a:xfrm>
          <a:prstGeom prst="ellipse">
            <a:avLst/>
          </a:prstGeom>
          <a:blipFill dpi="0" rotWithShape="1">
            <a:blip r:embed="rId2"/>
            <a:srcRect/>
            <a:stretch>
              <a:fillRect t="-2000" r="-20000"/>
            </a:stretch>
          </a:blipFill>
          <a:ln w="82550"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5523049" y="3308985"/>
            <a:ext cx="512758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9" y="3604671"/>
            <a:ext cx="1329724" cy="13297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82316" y="513035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13913" y="513035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qrcode_for_gh_28c6be906b92_3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125" y="3604895"/>
            <a:ext cx="1359535" cy="13595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grpSp>
        <p:nvGrpSpPr>
          <p:cNvPr id="35" name="组合 34"/>
          <p:cNvGrpSpPr/>
          <p:nvPr/>
        </p:nvGrpSpPr>
        <p:grpSpPr>
          <a:xfrm>
            <a:off x="697299" y="1236975"/>
            <a:ext cx="6245837" cy="4340506"/>
            <a:chOff x="697299" y="1236975"/>
            <a:chExt cx="6245837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99" y="1236975"/>
              <a:ext cx="6245837" cy="4340506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3022600" y="2946400"/>
              <a:ext cx="374650" cy="36195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923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步骤一：点击首页的港股账户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152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步骤二：选择您的户籍所在地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636881" y="1236976"/>
            <a:ext cx="6412391" cy="4340506"/>
            <a:chOff x="5636881" y="1236976"/>
            <a:chExt cx="6412391" cy="434050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881" y="1236976"/>
              <a:ext cx="6412391" cy="4340506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8229600" y="2374900"/>
              <a:ext cx="1219200" cy="7747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8229600" y="3563624"/>
              <a:ext cx="1219200" cy="7747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099" y="1258747"/>
            <a:ext cx="6244236" cy="434050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步骤三：上传身份证信息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步骤四：选择您是否香港银行账户（有香港银行卡则填写以下资料信息）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36881" y="1258747"/>
            <a:ext cx="6412391" cy="4340498"/>
            <a:chOff x="5636881" y="1258747"/>
            <a:chExt cx="6412391" cy="43404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881" y="1258747"/>
              <a:ext cx="6412391" cy="434049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8270875" y="2921000"/>
              <a:ext cx="514349" cy="685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8896350" y="2921000"/>
              <a:ext cx="514349" cy="685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345570"/>
            <a:ext cx="3655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步骤五：填写以上的资料的资料并点击下一步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PS: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邮箱一定要核对准确，之后开通好账户号码以及密码是发送到邮箱，注意查收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步骤六：直接点击下一步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300" y="1258747"/>
            <a:ext cx="6245835" cy="4340506"/>
            <a:chOff x="697300" y="1258747"/>
            <a:chExt cx="6245835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089274" y="3886162"/>
              <a:ext cx="1463675" cy="223876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36881" y="1258747"/>
            <a:ext cx="6412391" cy="4340506"/>
            <a:chOff x="5636881" y="1258747"/>
            <a:chExt cx="6412391" cy="434050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881" y="1258747"/>
              <a:ext cx="6412391" cy="434050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8111237" y="3095587"/>
              <a:ext cx="1463675" cy="223876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796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步骤七：直接点击下一步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025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步骤八：直接点击下一步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300" y="1258747"/>
            <a:ext cx="6245835" cy="4340506"/>
            <a:chOff x="697300" y="1258747"/>
            <a:chExt cx="6245835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076575" y="3298825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36881" y="1258747"/>
            <a:ext cx="6412391" cy="4340499"/>
            <a:chOff x="5636881" y="1258747"/>
            <a:chExt cx="6412391" cy="43404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881" y="1258747"/>
              <a:ext cx="6412391" cy="4340499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8086724" y="3829050"/>
              <a:ext cx="1549045" cy="2286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865470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步骤九：直接点击下一步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步骤十：直接点击下一步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300" y="1258747"/>
            <a:ext cx="6245835" cy="4340506"/>
            <a:chOff x="697300" y="1258747"/>
            <a:chExt cx="6245835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067741" y="3155947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36881" y="1258747"/>
            <a:ext cx="6412391" cy="4340501"/>
            <a:chOff x="5636881" y="1258747"/>
            <a:chExt cx="6412391" cy="434050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881" y="1258747"/>
              <a:ext cx="6412391" cy="4340501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8090600" y="3641722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865470"/>
            <a:ext cx="36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步骤十一：选择现金账户并点击下一步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步骤十二：点击我已清楚明白全部风险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7300" y="1258747"/>
            <a:ext cx="6245835" cy="4340506"/>
            <a:chOff x="697300" y="1258747"/>
            <a:chExt cx="6245835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067741" y="2727325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636881" y="1258747"/>
            <a:ext cx="6412391" cy="4340503"/>
            <a:chOff x="5636881" y="1258747"/>
            <a:chExt cx="6412391" cy="43405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881" y="1258747"/>
              <a:ext cx="6412391" cy="434050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8090600" y="3860800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77792" y="992530"/>
            <a:ext cx="11771480" cy="0"/>
          </a:xfrm>
          <a:prstGeom prst="line">
            <a:avLst/>
          </a:prstGeom>
          <a:ln>
            <a:solidFill>
              <a:srgbClr val="ECA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7792" y="392907"/>
            <a:ext cx="590941" cy="590941"/>
          </a:xfrm>
          <a:prstGeom prst="rect">
            <a:avLst/>
          </a:prstGeom>
          <a:noFill/>
          <a:ln>
            <a:solidFill>
              <a:srgbClr val="ECA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5866" y="622443"/>
            <a:ext cx="342867" cy="361406"/>
          </a:xfrm>
          <a:prstGeom prst="rect">
            <a:avLst/>
          </a:prstGeom>
          <a:solidFill>
            <a:srgbClr val="ECA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24664" y="383215"/>
            <a:ext cx="224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开户流程</a:t>
            </a:r>
            <a:endParaRPr lang="zh-CN" altLang="en-US" sz="3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770" y="263474"/>
            <a:ext cx="2184902" cy="539672"/>
          </a:xfrm>
          <a:prstGeom prst="rect">
            <a:avLst/>
          </a:prstGeom>
          <a:effectLst>
            <a:outerShdw blurRad="12700" dist="25400" dir="1200000" sx="101000" sy="101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992376" y="5865470"/>
            <a:ext cx="36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步骤十三：拍摄手持身份证照片并点击下一步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15235" y="5807297"/>
            <a:ext cx="365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步骤十四：拍摄身份证正面并点击下一步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7300" y="1258747"/>
            <a:ext cx="6245835" cy="4340506"/>
            <a:chOff x="697300" y="1258747"/>
            <a:chExt cx="6245835" cy="4340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7300" y="1258747"/>
              <a:ext cx="6245835" cy="434050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067741" y="3854410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636881" y="1258747"/>
            <a:ext cx="6412391" cy="4340500"/>
            <a:chOff x="5636881" y="1258747"/>
            <a:chExt cx="6412391" cy="43405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881" y="1258747"/>
              <a:ext cx="6412391" cy="43405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8090600" y="3854409"/>
              <a:ext cx="1504950" cy="225425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WPS 演示</Application>
  <PresentationFormat>宽屏</PresentationFormat>
  <Paragraphs>136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Copperplate Gothic Bold</vt:lpstr>
      <vt:lpstr>Segoe Print</vt:lpstr>
      <vt:lpstr>等线 Light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</dc:creator>
  <cp:lastModifiedBy>李</cp:lastModifiedBy>
  <cp:revision>33</cp:revision>
  <dcterms:created xsi:type="dcterms:W3CDTF">2019-06-17T10:48:00Z</dcterms:created>
  <dcterms:modified xsi:type="dcterms:W3CDTF">2019-07-11T08:56:40Z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2052-11.1.0.8812</vt:lpwstr>
  </property>
</Properties>
</file>